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60" r:id="rId8"/>
    <p:sldId id="284" r:id="rId9"/>
    <p:sldId id="261" r:id="rId10"/>
    <p:sldId id="285" r:id="rId11"/>
    <p:sldId id="266" r:id="rId12"/>
    <p:sldId id="263" r:id="rId13"/>
    <p:sldId id="264" r:id="rId14"/>
    <p:sldId id="286" r:id="rId15"/>
    <p:sldId id="265" r:id="rId16"/>
    <p:sldId id="287" r:id="rId17"/>
    <p:sldId id="288" r:id="rId18"/>
    <p:sldId id="262" r:id="rId19"/>
    <p:sldId id="290" r:id="rId20"/>
    <p:sldId id="289" r:id="rId21"/>
    <p:sldId id="267" r:id="rId22"/>
    <p:sldId id="291" r:id="rId23"/>
    <p:sldId id="269" r:id="rId24"/>
    <p:sldId id="292" r:id="rId25"/>
    <p:sldId id="293" r:id="rId26"/>
    <p:sldId id="300" r:id="rId27"/>
    <p:sldId id="301" r:id="rId28"/>
    <p:sldId id="302" r:id="rId29"/>
    <p:sldId id="297" r:id="rId30"/>
    <p:sldId id="298" r:id="rId31"/>
    <p:sldId id="299" r:id="rId32"/>
    <p:sldId id="283" r:id="rId33"/>
    <p:sldId id="274" r:id="rId34"/>
    <p:sldId id="296" r:id="rId35"/>
    <p:sldId id="29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4A971-4989-469F-8B82-91CEAE474127}" v="401" dt="2023-05-08T02:23:35.089"/>
    <p1510:client id="{20C7F0D3-0734-49C2-BD98-D894E1375BA0}" v="1142" dt="2023-03-16T11:28:55.997"/>
    <p1510:client id="{A557475B-BCC5-462C-8668-861EBE68E72C}" v="874" dt="2023-05-08T07:58:43.926"/>
    <p1510:client id="{ED58B9FD-8A7E-4181-9FBA-9E7C9D50E521}" v="1042" dt="2023-03-16T14:58:38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4D1E9-6496-235F-8651-27D5EA84F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ea typeface="맑은 고딕"/>
                <a:cs typeface="Calibri Light"/>
              </a:rPr>
              <a:t>기계학습을 활용한</a:t>
            </a:r>
            <a:br>
              <a:rPr lang="ko-KR" altLang="en-US" dirty="0">
                <a:ea typeface="맑은 고딕"/>
                <a:cs typeface="Calibri Light"/>
              </a:rPr>
            </a:br>
            <a:r>
              <a:rPr lang="ko-KR" altLang="en-US" dirty="0">
                <a:ea typeface="맑은 고딕"/>
                <a:cs typeface="Calibri Light"/>
              </a:rPr>
              <a:t>문서 군집화 구현 및 실험 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6EE257-7B00-5935-8C89-4910EBD4B5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ko-KR" dirty="0">
              <a:ea typeface="+mn-lt"/>
              <a:cs typeface="+mn-lt"/>
            </a:endParaRPr>
          </a:p>
          <a:p>
            <a:r>
              <a:rPr lang="ko-KR" dirty="0" err="1">
                <a:cs typeface="Calibri"/>
              </a:rPr>
              <a:t>저작권디지털포렌식전공</a:t>
            </a:r>
            <a:r>
              <a:rPr lang="ko-KR" dirty="0">
                <a:cs typeface="Calibri"/>
              </a:rPr>
              <a:t> 석사과정 </a:t>
            </a:r>
            <a:endParaRPr lang="ko-KR" dirty="0">
              <a:ea typeface="+mn-lt"/>
              <a:cs typeface="+mn-lt"/>
            </a:endParaRPr>
          </a:p>
          <a:p>
            <a:r>
              <a:rPr lang="ko-KR" dirty="0">
                <a:cs typeface="Calibri"/>
              </a:rPr>
              <a:t>2021021635 </a:t>
            </a:r>
            <a:r>
              <a:rPr lang="ko-KR" dirty="0" err="1">
                <a:cs typeface="Calibri"/>
              </a:rPr>
              <a:t>박재하</a:t>
            </a:r>
            <a:endParaRPr lang="ko-KR" dirty="0" err="1">
              <a:ea typeface="+mn-lt"/>
              <a:cs typeface="+mn-lt"/>
            </a:endParaRPr>
          </a:p>
          <a:p>
            <a:endParaRPr lang="ko-KR" altLang="en-US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4192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 Light"/>
              </a:rPr>
              <a:t>TF-IDF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CA1616E-C2FB-46DA-E660-CFD1DF82C4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ea typeface="맑은 고딕"/>
                <a:cs typeface="Calibri"/>
              </a:rPr>
              <a:t>65006 -&gt; 61998 -&gt; 19362    </a:t>
            </a:r>
            <a:r>
              <a:rPr lang="en-US" altLang="ko-KR" sz="2000" b="1" i="1" dirty="0">
                <a:solidFill>
                  <a:srgbClr val="FF0000"/>
                </a:solidFill>
                <a:ea typeface="맑은 고딕"/>
                <a:cs typeface="Calibri"/>
              </a:rPr>
              <a:t>==&gt; </a:t>
            </a:r>
            <a:r>
              <a:rPr lang="en-US" altLang="ko-KR" sz="2000" b="1" i="1" err="1">
                <a:solidFill>
                  <a:srgbClr val="FF0000"/>
                </a:solidFill>
                <a:ea typeface="맑은 고딕"/>
                <a:cs typeface="Calibri"/>
              </a:rPr>
              <a:t>LSA를</a:t>
            </a:r>
            <a:r>
              <a:rPr lang="en-US" altLang="ko-KR" sz="2000" b="1" i="1" dirty="0">
                <a:solidFill>
                  <a:srgbClr val="FF0000"/>
                </a:solidFill>
                <a:ea typeface="맑은 고딕"/>
                <a:cs typeface="Calibri"/>
              </a:rPr>
              <a:t> </a:t>
            </a:r>
            <a:r>
              <a:rPr lang="en-US" altLang="ko-KR" sz="2000" b="1" i="1" err="1">
                <a:solidFill>
                  <a:srgbClr val="FF0000"/>
                </a:solidFill>
                <a:ea typeface="맑은 고딕"/>
                <a:cs typeface="Calibri"/>
              </a:rPr>
              <a:t>통해</a:t>
            </a:r>
            <a:r>
              <a:rPr lang="en-US" altLang="ko-KR" sz="2000" b="1" i="1" dirty="0">
                <a:solidFill>
                  <a:srgbClr val="FF0000"/>
                </a:solidFill>
                <a:ea typeface="맑은 고딕"/>
                <a:cs typeface="Calibri"/>
              </a:rPr>
              <a:t> </a:t>
            </a:r>
            <a:r>
              <a:rPr lang="en-US" altLang="ko-KR" sz="2000" b="1" i="1" err="1">
                <a:solidFill>
                  <a:srgbClr val="FF0000"/>
                </a:solidFill>
                <a:ea typeface="맑은 고딕"/>
                <a:cs typeface="Calibri"/>
              </a:rPr>
              <a:t>추가적인</a:t>
            </a:r>
            <a:r>
              <a:rPr lang="en-US" altLang="ko-KR" sz="2000" b="1" i="1" dirty="0">
                <a:solidFill>
                  <a:srgbClr val="FF0000"/>
                </a:solidFill>
                <a:ea typeface="맑은 고딕"/>
                <a:cs typeface="Calibri"/>
              </a:rPr>
              <a:t> </a:t>
            </a:r>
            <a:r>
              <a:rPr lang="en-US" altLang="ko-KR" sz="2000" b="1" i="1" err="1">
                <a:solidFill>
                  <a:srgbClr val="FF0000"/>
                </a:solidFill>
                <a:ea typeface="맑은 고딕"/>
                <a:cs typeface="Calibri"/>
              </a:rPr>
              <a:t>차원축소</a:t>
            </a:r>
            <a:r>
              <a:rPr lang="en-US" altLang="ko-KR" sz="2000" b="1" i="1" dirty="0">
                <a:solidFill>
                  <a:srgbClr val="FF0000"/>
                </a:solidFill>
                <a:ea typeface="맑은 고딕"/>
                <a:cs typeface="Calibri"/>
              </a:rPr>
              <a:t> </a:t>
            </a:r>
            <a:r>
              <a:rPr lang="en-US" altLang="ko-KR" sz="2000" b="1" i="1" err="1">
                <a:solidFill>
                  <a:srgbClr val="FF0000"/>
                </a:solidFill>
                <a:ea typeface="맑은 고딕"/>
                <a:cs typeface="Calibri"/>
              </a:rPr>
              <a:t>가능</a:t>
            </a:r>
            <a:endParaRPr lang="en-US" altLang="ko-KR" sz="2000" b="1" i="1">
              <a:solidFill>
                <a:srgbClr val="000000"/>
              </a:solidFill>
              <a:ea typeface="맑은 고딕"/>
              <a:cs typeface="Calibri"/>
            </a:endParaRPr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0760C99-9038-3D0A-A3EA-96D83029F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03" y="2597306"/>
            <a:ext cx="11389446" cy="1658959"/>
          </a:xfrm>
          <a:prstGeom prst="rect">
            <a:avLst/>
          </a:prstGeom>
        </p:spPr>
      </p:pic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02C0A9E-1390-0212-9AC1-94CCE338D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061" y="4385612"/>
            <a:ext cx="9544522" cy="24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36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 Light"/>
              </a:rPr>
              <a:t>TF-IDF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CA1616E-C2FB-46DA-E660-CFD1DF82C4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ea typeface="맑은 고딕"/>
                <a:cs typeface="Calibri"/>
              </a:rPr>
              <a:t>Pickle </a:t>
            </a:r>
            <a:r>
              <a:rPr lang="en-US" altLang="ko-KR" dirty="0" err="1">
                <a:ea typeface="맑은 고딕"/>
                <a:cs typeface="Calibri"/>
              </a:rPr>
              <a:t>파일로</a:t>
            </a:r>
            <a:r>
              <a:rPr lang="en-US" altLang="ko-KR" dirty="0">
                <a:ea typeface="맑은 고딕"/>
                <a:cs typeface="Calibri"/>
              </a:rPr>
              <a:t> vocabulary dictionary 및 vector array </a:t>
            </a:r>
            <a:r>
              <a:rPr lang="en-US" altLang="ko-KR" dirty="0" err="1">
                <a:ea typeface="맑은 고딕"/>
                <a:cs typeface="Calibri"/>
              </a:rPr>
              <a:t>저장</a:t>
            </a:r>
            <a:r>
              <a:rPr lang="en-US" altLang="ko-KR" dirty="0">
                <a:ea typeface="맑은 고딕"/>
                <a:cs typeface="Calibri"/>
              </a:rPr>
              <a:t> </a:t>
            </a:r>
          </a:p>
        </p:txBody>
      </p: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21AA31B-DE11-9CE9-11AF-383B3B61C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88" y="2460042"/>
            <a:ext cx="9009233" cy="3953122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B31CDF7-7AD7-0A35-97A9-DAB4B5308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588" y="3634262"/>
            <a:ext cx="2743200" cy="31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6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  <a:cs typeface="Calibri Light"/>
              </a:rPr>
              <a:t>KMeans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CA1616E-C2FB-46DA-E660-CFD1DF82C4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ea typeface="맑은 고딕"/>
                <a:cs typeface="Calibri"/>
              </a:rPr>
              <a:t>MinMax</a:t>
            </a:r>
            <a:r>
              <a:rPr lang="ko-KR" altLang="en-US" dirty="0">
                <a:ea typeface="맑은 고딕"/>
                <a:cs typeface="Calibri"/>
              </a:rPr>
              <a:t> </a:t>
            </a:r>
            <a:r>
              <a:rPr lang="ko-KR" altLang="en-US" dirty="0" err="1">
                <a:ea typeface="맑은 고딕"/>
                <a:cs typeface="Calibri"/>
              </a:rPr>
              <a:t>Scaler</a:t>
            </a:r>
            <a:r>
              <a:rPr lang="ko-KR" altLang="en-US" dirty="0">
                <a:ea typeface="맑은 고딕"/>
                <a:cs typeface="Calibri"/>
              </a:rPr>
              <a:t> 불필요, </a:t>
            </a:r>
            <a:r>
              <a:rPr lang="ko-KR" altLang="en-US" dirty="0" err="1">
                <a:ea typeface="맑은 고딕"/>
                <a:cs typeface="Calibri"/>
              </a:rPr>
              <a:t>voca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dictionary</a:t>
            </a:r>
            <a:r>
              <a:rPr lang="ko-KR" altLang="en-US" dirty="0">
                <a:ea typeface="맑은 고딕"/>
                <a:cs typeface="Calibri"/>
              </a:rPr>
              <a:t> 및 </a:t>
            </a:r>
            <a:r>
              <a:rPr lang="ko-KR" altLang="en-US" dirty="0" err="1">
                <a:ea typeface="맑은 고딕"/>
                <a:cs typeface="Calibri"/>
              </a:rPr>
              <a:t>tf-idf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vector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array</a:t>
            </a:r>
            <a:r>
              <a:rPr lang="ko-KR" altLang="en-US" dirty="0">
                <a:ea typeface="맑은 고딕"/>
                <a:cs typeface="Calibri"/>
              </a:rPr>
              <a:t>  활용</a:t>
            </a: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48AD7B3-E7B7-A37B-3C18-1C903997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0" y="2455229"/>
            <a:ext cx="5994902" cy="521309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2959A52-082F-C222-9F6F-7CCEE0877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212" y="3196463"/>
            <a:ext cx="6998328" cy="360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85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  <a:cs typeface="Calibri Light"/>
              </a:rPr>
              <a:t>KMeans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CA1616E-C2FB-46DA-E660-CFD1DF82C4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ea typeface="맑은 고딕"/>
                <a:cs typeface="Calibri"/>
              </a:rPr>
              <a:t>random_state를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바꾸어가며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kmeans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clustering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fit</a:t>
            </a:r>
          </a:p>
        </p:txBody>
      </p: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0481AB0-E0AD-D195-4963-63FA84279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08" y="2653477"/>
            <a:ext cx="10793239" cy="376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78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  <a:cs typeface="Calibri Light"/>
              </a:rPr>
              <a:t>KMeans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CA1616E-C2FB-46DA-E660-CFD1DF82C4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ea typeface="맑은 고딕"/>
                <a:cs typeface="Calibri"/>
              </a:rPr>
              <a:t>Random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seed에</a:t>
            </a:r>
            <a:r>
              <a:rPr lang="ko-KR" altLang="en-US" dirty="0">
                <a:ea typeface="맑은 고딕"/>
                <a:cs typeface="Calibri"/>
              </a:rPr>
              <a:t> 따라 클러스터별 수가 크게 </a:t>
            </a:r>
            <a:r>
              <a:rPr lang="ko-KR" altLang="en-US" dirty="0" err="1">
                <a:ea typeface="맑은 고딕"/>
                <a:cs typeface="Calibri"/>
              </a:rPr>
              <a:t>차이남</a:t>
            </a: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02D495C-67F5-AB20-0401-0D964CC93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5" y="2531522"/>
            <a:ext cx="9035358" cy="1915671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B4964B6-2414-ED3B-B0D9-C3B4D0FD7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311" y="4783170"/>
            <a:ext cx="7156764" cy="190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25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  <a:cs typeface="Calibri Light"/>
              </a:rPr>
              <a:t>KMeans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5738A2-0C8C-E51F-7734-375890FBB26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ea typeface="맑은 고딕"/>
                <a:cs typeface="Calibri"/>
              </a:rPr>
              <a:t>클러스터별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주요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키워드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출력</a:t>
            </a:r>
          </a:p>
        </p:txBody>
      </p:sp>
      <p:pic>
        <p:nvPicPr>
          <p:cNvPr id="4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1E12726-E650-F088-309A-6ED58C5E8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3" y="2433777"/>
            <a:ext cx="9389952" cy="405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6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  <a:cs typeface="Calibri Light"/>
              </a:rPr>
              <a:t>KMeans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5738A2-0C8C-E51F-7734-375890FBB26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ea typeface="맑은 고딕"/>
                <a:cs typeface="Calibri"/>
              </a:rPr>
              <a:t>클러스터별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주요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키워드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출력</a:t>
            </a:r>
          </a:p>
        </p:txBody>
      </p:sp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ED2AE59-5991-62C1-5D52-59CA4FEB9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4" y="2987342"/>
            <a:ext cx="11909834" cy="3569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718BD3-2E41-C377-A3A8-B14A6AF4D42F}"/>
              </a:ext>
            </a:extLst>
          </p:cNvPr>
          <p:cNvSpPr txBox="1"/>
          <p:nvPr/>
        </p:nvSpPr>
        <p:spPr>
          <a:xfrm>
            <a:off x="-15091" y="4836059"/>
            <a:ext cx="1388198" cy="17113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ea typeface="맑은 고딕"/>
                <a:cs typeface="Calibri"/>
              </a:rPr>
              <a:t>3 </a:t>
            </a:r>
            <a:r>
              <a:rPr lang="ko-KR" altLang="en-US" b="1" err="1">
                <a:solidFill>
                  <a:srgbClr val="FF0000"/>
                </a:solidFill>
                <a:ea typeface="맑은 고딕"/>
                <a:cs typeface="Calibri"/>
              </a:rPr>
              <a:t>Sports</a:t>
            </a:r>
            <a:endParaRPr lang="ko-KR" err="1">
              <a:solidFill>
                <a:srgbClr val="000000"/>
              </a:solidFill>
              <a:ea typeface="맑은 고딕" panose="020B0503020000020004" pitchFamily="34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FF0000"/>
                </a:solidFill>
                <a:ea typeface="맑은 고딕"/>
                <a:cs typeface="Calibri"/>
              </a:rPr>
              <a:t>2 Business</a:t>
            </a:r>
          </a:p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FF0000"/>
                </a:solidFill>
                <a:ea typeface="맑은 고딕"/>
                <a:cs typeface="Calibri"/>
              </a:rPr>
              <a:t>1 World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ea typeface="맑은 고딕"/>
                <a:cs typeface="Calibri"/>
              </a:rPr>
              <a:t>4 </a:t>
            </a:r>
            <a:r>
              <a:rPr lang="ko-KR" altLang="en-US" b="1" err="1">
                <a:solidFill>
                  <a:srgbClr val="FF0000"/>
                </a:solidFill>
                <a:ea typeface="맑은 고딕"/>
                <a:cs typeface="Calibri"/>
              </a:rPr>
              <a:t>Sci</a:t>
            </a:r>
            <a:r>
              <a:rPr lang="ko-KR" altLang="en-US" b="1" dirty="0">
                <a:solidFill>
                  <a:srgbClr val="FF0000"/>
                </a:solidFill>
                <a:ea typeface="맑은 고딕"/>
                <a:cs typeface="Calibri"/>
              </a:rPr>
              <a:t>/Tech</a:t>
            </a:r>
          </a:p>
        </p:txBody>
      </p:sp>
    </p:spTree>
    <p:extLst>
      <p:ext uri="{BB962C8B-B14F-4D97-AF65-F5344CB8AC3E}">
        <p14:creationId xmlns:p14="http://schemas.microsoft.com/office/powerpoint/2010/main" val="3612304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  <a:cs typeface="Calibri Light"/>
              </a:rPr>
              <a:t>KMeans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5738A2-0C8C-E51F-7734-375890FBB26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ea typeface="맑은 고딕"/>
                <a:cs typeface="Calibri"/>
              </a:rPr>
              <a:t>실제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레이블</a:t>
            </a:r>
            <a:r>
              <a:rPr lang="en-US" altLang="ko-KR" dirty="0">
                <a:ea typeface="맑은 고딕"/>
                <a:cs typeface="Calibri"/>
              </a:rPr>
              <a:t>(</a:t>
            </a:r>
            <a:r>
              <a:rPr lang="en-US" altLang="ko-KR" dirty="0" err="1">
                <a:ea typeface="맑은 고딕"/>
                <a:cs typeface="Calibri"/>
              </a:rPr>
              <a:t>카테고리</a:t>
            </a:r>
            <a:r>
              <a:rPr lang="en-US" altLang="ko-KR" dirty="0">
                <a:ea typeface="맑은 고딕"/>
                <a:cs typeface="Calibri"/>
              </a:rPr>
              <a:t>) load 및 </a:t>
            </a:r>
            <a:r>
              <a:rPr lang="en-US" altLang="ko-KR" dirty="0" err="1">
                <a:ea typeface="맑은 고딕"/>
                <a:cs typeface="Calibri"/>
              </a:rPr>
              <a:t>비교</a:t>
            </a:r>
          </a:p>
        </p:txBody>
      </p:sp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057D3B8-0B45-D46C-2F07-34222974C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47" y="2501465"/>
            <a:ext cx="9465398" cy="2217208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86F37B7-0131-061D-CA37-27CFE0A95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17" y="5062431"/>
            <a:ext cx="11449615" cy="16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55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  <a:cs typeface="Calibri Light"/>
              </a:rPr>
              <a:t>KMeans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5738A2-0C8C-E51F-7734-375890FBB26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ea typeface="맑은 고딕"/>
                <a:cs typeface="Calibri"/>
              </a:rPr>
              <a:t>카테고리와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분류된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클러스터</a:t>
            </a:r>
            <a:r>
              <a:rPr lang="en-US" altLang="ko-KR" dirty="0">
                <a:ea typeface="맑은 고딕"/>
                <a:cs typeface="Calibri"/>
              </a:rPr>
              <a:t> 간 </a:t>
            </a:r>
            <a:r>
              <a:rPr lang="en-US" altLang="ko-KR" dirty="0" err="1">
                <a:ea typeface="맑은 고딕"/>
                <a:cs typeface="Calibri"/>
              </a:rPr>
              <a:t>매칭</a:t>
            </a:r>
            <a:r>
              <a:rPr lang="en-US" altLang="ko-KR" dirty="0">
                <a:ea typeface="맑은 고딕"/>
                <a:cs typeface="Calibri"/>
              </a:rPr>
              <a:t>: </a:t>
            </a:r>
            <a:r>
              <a:rPr lang="en-US" altLang="ko-KR" dirty="0" err="1">
                <a:ea typeface="맑은 고딕"/>
                <a:cs typeface="Calibri"/>
              </a:rPr>
              <a:t>ACC가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가장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높은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조합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채택</a:t>
            </a:r>
            <a:endParaRPr lang="en-US" altLang="ko-KR" dirty="0">
              <a:ea typeface="맑은 고딕"/>
              <a:cs typeface="Calibri"/>
            </a:endParaRPr>
          </a:p>
        </p:txBody>
      </p:sp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FCCD746-6B2B-FB32-5579-589D6564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26" y="2867399"/>
            <a:ext cx="11396803" cy="353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76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  <a:cs typeface="Calibri Light"/>
              </a:rPr>
              <a:t>KMeans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5738A2-0C8C-E51F-7734-375890FBB26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ea typeface="맑은 고딕"/>
                <a:cs typeface="Calibri"/>
              </a:rPr>
              <a:t>카테고리별</a:t>
            </a:r>
            <a:r>
              <a:rPr lang="en-US" altLang="ko-KR" dirty="0">
                <a:ea typeface="맑은 고딕"/>
                <a:cs typeface="Calibri"/>
              </a:rPr>
              <a:t> ACC </a:t>
            </a:r>
            <a:r>
              <a:rPr lang="en-US" altLang="ko-KR" dirty="0" err="1">
                <a:ea typeface="맑은 고딕"/>
                <a:cs typeface="Calibri"/>
              </a:rPr>
              <a:t>도출</a:t>
            </a:r>
          </a:p>
        </p:txBody>
      </p:sp>
      <p:pic>
        <p:nvPicPr>
          <p:cNvPr id="4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286A4F5-7C8C-2D4C-9782-9D5927F05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08" y="3138624"/>
            <a:ext cx="10800783" cy="228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27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C25AD-7292-5763-98D6-81BCA465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  <a:cs typeface="Calibri Light"/>
              </a:rPr>
              <a:t>Abstract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D83590-ACA4-9DAE-5CC1-9B350820E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85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2000" dirty="0">
                <a:latin typeface="Malgun Gothic"/>
                <a:ea typeface="Malgun Gothic"/>
                <a:cs typeface="+mn-lt"/>
              </a:rPr>
              <a:t>피의자를 대상으로 디지털 증거를 압수수색할 경우, 증거로 식별해내고자 하는 압수수색의 범위가 사건과 관련성이 있는가 또는 과도한가가 큰 쟁점이 된다.</a:t>
            </a:r>
            <a:br>
              <a:rPr lang="ko-KR" altLang="en-US" sz="2000" dirty="0">
                <a:latin typeface="Malgun Gothic"/>
                <a:ea typeface="Malgun Gothic"/>
                <a:cs typeface="+mn-lt"/>
              </a:rPr>
            </a:br>
            <a:r>
              <a:rPr lang="ko-KR" altLang="en-US" sz="1200" dirty="0">
                <a:latin typeface="Malgun Gothic"/>
                <a:ea typeface="Malgun Gothic"/>
                <a:cs typeface="+mn-lt"/>
              </a:rPr>
              <a:t>(윤경, "</a:t>
            </a:r>
            <a:r>
              <a:rPr lang="ko-KR" altLang="en-US" sz="1200" dirty="0">
                <a:ea typeface="+mn-lt"/>
                <a:cs typeface="+mn-lt"/>
              </a:rPr>
              <a:t>형사</a:t>
            </a:r>
            <a:r>
              <a:rPr lang="en-US" altLang="ko-KR" sz="1200" dirty="0">
                <a:ea typeface="+mn-lt"/>
                <a:cs typeface="+mn-lt"/>
              </a:rPr>
              <a:t>&lt;</a:t>
            </a:r>
            <a:r>
              <a:rPr lang="ko-KR" altLang="en-US" sz="1200" dirty="0">
                <a:ea typeface="+mn-lt"/>
                <a:cs typeface="+mn-lt"/>
              </a:rPr>
              <a:t>디지털증거 압수수색 </a:t>
            </a:r>
            <a:r>
              <a:rPr lang="en-US" altLang="ko-KR" sz="1200" dirty="0">
                <a:ea typeface="+mn-lt"/>
                <a:cs typeface="+mn-lt"/>
              </a:rPr>
              <a:t>:</a:t>
            </a:r>
            <a:r>
              <a:rPr lang="ko-KR" altLang="en-US" sz="1200" dirty="0">
                <a:ea typeface="+mn-lt"/>
                <a:cs typeface="+mn-lt"/>
              </a:rPr>
              <a:t> 범죄관련 정보와 무관 정보 혼재된 경우</a:t>
            </a:r>
            <a:r>
              <a:rPr lang="en-US" altLang="ko-KR" sz="1200" dirty="0">
                <a:ea typeface="+mn-lt"/>
                <a:cs typeface="+mn-lt"/>
              </a:rPr>
              <a:t>&gt;", </a:t>
            </a:r>
            <a:r>
              <a:rPr lang="ko-KR" sz="1200" dirty="0">
                <a:latin typeface="Malgun Gothic"/>
                <a:ea typeface="Malgun Gothic"/>
                <a:cs typeface="+mn-lt"/>
              </a:rPr>
              <a:t>https://yklawyer.tistory.com/6123</a:t>
            </a:r>
            <a:r>
              <a:rPr lang="en-US" altLang="ko-KR" sz="1200" dirty="0">
                <a:latin typeface="Malgun Gothic"/>
                <a:ea typeface="Malgun Gothic"/>
                <a:cs typeface="+mn-lt"/>
              </a:rPr>
              <a:t>,</a:t>
            </a:r>
            <a:r>
              <a:rPr lang="ko-KR" sz="1200" dirty="0">
                <a:latin typeface="Malgun Gothic"/>
                <a:ea typeface="Malgun Gothic"/>
                <a:cs typeface="+mn-lt"/>
              </a:rPr>
              <a:t> </a:t>
            </a:r>
            <a:r>
              <a:rPr lang="en-US" altLang="ko-KR" sz="1200" dirty="0">
                <a:latin typeface="Malgun Gothic"/>
                <a:ea typeface="Malgun Gothic"/>
                <a:cs typeface="+mn-lt"/>
              </a:rPr>
              <a:t>2019</a:t>
            </a:r>
            <a:r>
              <a:rPr lang="en-US" altLang="ko-KR" sz="1200" dirty="0">
                <a:latin typeface="Malgun Gothic"/>
                <a:ea typeface="+mn-lt"/>
                <a:cs typeface="+mn-lt"/>
              </a:rPr>
              <a:t>)</a:t>
            </a:r>
            <a:br>
              <a:rPr lang="en-US" altLang="ko-KR" sz="1200" dirty="0">
                <a:latin typeface="Malgun Gothic"/>
                <a:ea typeface="+mn-lt"/>
                <a:cs typeface="+mn-lt"/>
              </a:rPr>
            </a:br>
            <a:r>
              <a:rPr lang="en-US" altLang="ko-KR" sz="1200" dirty="0">
                <a:latin typeface="Malgun Gothic"/>
                <a:ea typeface="Malgun Gothic"/>
                <a:cs typeface="+mn-lt"/>
              </a:rPr>
              <a:t>(</a:t>
            </a:r>
            <a:r>
              <a:rPr lang="en-US" altLang="ko-KR" sz="1200" dirty="0" err="1">
                <a:latin typeface="Malgun Gothic"/>
                <a:ea typeface="Malgun Gothic"/>
                <a:cs typeface="+mn-lt"/>
              </a:rPr>
              <a:t>박병민</a:t>
            </a:r>
            <a:r>
              <a:rPr lang="en-US" altLang="ko-KR" sz="1200" dirty="0">
                <a:latin typeface="Malgun Gothic"/>
                <a:ea typeface="Malgun Gothic"/>
                <a:cs typeface="+mn-lt"/>
              </a:rPr>
              <a:t>, "</a:t>
            </a:r>
            <a:r>
              <a:rPr lang="en-US" sz="1200" dirty="0" err="1">
                <a:latin typeface="Malgun Gothic"/>
                <a:ea typeface="+mn-lt"/>
                <a:cs typeface="+mn-lt"/>
              </a:rPr>
              <a:t>디지털</a:t>
            </a:r>
            <a:r>
              <a:rPr lang="en-US" sz="1200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dirty="0" err="1">
                <a:latin typeface="Malgun Gothic"/>
                <a:ea typeface="+mn-lt"/>
                <a:cs typeface="+mn-lt"/>
              </a:rPr>
              <a:t>증거</a:t>
            </a:r>
            <a:r>
              <a:rPr lang="en-US" sz="1200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dirty="0" err="1">
                <a:latin typeface="Malgun Gothic"/>
                <a:ea typeface="+mn-lt"/>
                <a:cs typeface="+mn-lt"/>
              </a:rPr>
              <a:t>압수수색</a:t>
            </a:r>
            <a:r>
              <a:rPr lang="en-US" sz="1200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dirty="0" err="1">
                <a:latin typeface="Malgun Gothic"/>
                <a:ea typeface="+mn-lt"/>
                <a:cs typeface="+mn-lt"/>
              </a:rPr>
              <a:t>개선방안에</a:t>
            </a:r>
            <a:r>
              <a:rPr lang="en-US" sz="1200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dirty="0" err="1">
                <a:latin typeface="Malgun Gothic"/>
                <a:ea typeface="+mn-lt"/>
                <a:cs typeface="+mn-lt"/>
              </a:rPr>
              <a:t>관한</a:t>
            </a:r>
            <a:r>
              <a:rPr lang="en-US" sz="1200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dirty="0" err="1">
                <a:latin typeface="Malgun Gothic"/>
                <a:ea typeface="+mn-lt"/>
                <a:cs typeface="+mn-lt"/>
              </a:rPr>
              <a:t>연구</a:t>
            </a:r>
            <a:r>
              <a:rPr lang="en-US" sz="1200" dirty="0">
                <a:latin typeface="Malgun Gothic"/>
                <a:ea typeface="+mn-lt"/>
                <a:cs typeface="+mn-lt"/>
              </a:rPr>
              <a:t>", </a:t>
            </a:r>
            <a:r>
              <a:rPr lang="ko-KR" altLang="en-US" sz="1200" dirty="0">
                <a:latin typeface="Malgun Gothic"/>
                <a:ea typeface="+mn-lt"/>
                <a:cs typeface="+mn-lt"/>
              </a:rPr>
              <a:t>사법정책연구원, 2021)</a:t>
            </a:r>
            <a:endParaRPr lang="ko-KR" altLang="en-US" sz="1200" dirty="0">
              <a:latin typeface="Calibri"/>
              <a:ea typeface="Malgun Gothic"/>
              <a:cs typeface="+mn-lt"/>
            </a:endParaRPr>
          </a:p>
          <a:p>
            <a:r>
              <a:rPr lang="ko-KR" altLang="en-US" sz="2000" dirty="0">
                <a:latin typeface="Malgun Gothic"/>
                <a:ea typeface="Malgun Gothic"/>
                <a:cs typeface="+mn-lt"/>
              </a:rPr>
              <a:t>범죄</a:t>
            </a:r>
            <a:r>
              <a:rPr lang="ko-KR" sz="2000" dirty="0">
                <a:latin typeface="Malgun Gothic"/>
                <a:ea typeface="Malgun Gothic"/>
                <a:cs typeface="+mn-lt"/>
              </a:rPr>
              <a:t> 관련 정보와 무관 정보가 혼재되어 </a:t>
            </a:r>
            <a:r>
              <a:rPr lang="ko-KR" altLang="en-US" sz="2000" dirty="0">
                <a:latin typeface="Malgun Gothic"/>
                <a:ea typeface="Malgun Gothic"/>
                <a:cs typeface="+mn-lt"/>
              </a:rPr>
              <a:t>있는 경우,</a:t>
            </a:r>
            <a:r>
              <a:rPr lang="ko-KR" sz="2000" dirty="0">
                <a:latin typeface="Malgun Gothic"/>
                <a:ea typeface="Malgun Gothic"/>
                <a:cs typeface="+mn-lt"/>
              </a:rPr>
              <a:t> </a:t>
            </a:r>
            <a:r>
              <a:rPr lang="ko-KR" altLang="en-US" sz="2000" dirty="0">
                <a:latin typeface="Malgun Gothic"/>
                <a:ea typeface="Malgun Gothic"/>
                <a:cs typeface="+mn-lt"/>
              </a:rPr>
              <a:t>나아가</a:t>
            </a:r>
            <a:r>
              <a:rPr lang="ko-KR" sz="2000" dirty="0">
                <a:latin typeface="Malgun Gothic"/>
                <a:ea typeface="Malgun Gothic"/>
                <a:cs typeface="+mn-lt"/>
              </a:rPr>
              <a:t> 범죄 관련 </a:t>
            </a:r>
            <a:r>
              <a:rPr lang="ko-KR" altLang="en-US" sz="2000" dirty="0">
                <a:latin typeface="Malgun Gothic"/>
                <a:ea typeface="Malgun Gothic"/>
                <a:cs typeface="+mn-lt"/>
              </a:rPr>
              <a:t>파일 또는 그</a:t>
            </a:r>
            <a:r>
              <a:rPr lang="ko-KR" sz="20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2000" dirty="0">
                <a:latin typeface="Malgun Gothic"/>
                <a:ea typeface="Malgun Gothic"/>
                <a:cs typeface="+mn-lt"/>
              </a:rPr>
              <a:t>메타데이터가</a:t>
            </a:r>
            <a:r>
              <a:rPr lang="ko-KR" sz="2000" dirty="0">
                <a:latin typeface="Malgun Gothic"/>
                <a:ea typeface="Malgun Gothic"/>
                <a:cs typeface="+mn-lt"/>
              </a:rPr>
              <a:t> </a:t>
            </a:r>
            <a:r>
              <a:rPr lang="ko-KR" altLang="en-US" sz="2000" dirty="0">
                <a:latin typeface="Malgun Gothic"/>
                <a:ea typeface="Malgun Gothic"/>
                <a:cs typeface="+mn-lt"/>
              </a:rPr>
              <a:t>변조될 가능성을 고려한다면 적법한 절차로 압수수색을 하는 것은 더욱 어려운 문제가 된다.</a:t>
            </a:r>
          </a:p>
          <a:p>
            <a:endParaRPr lang="ko-KR" altLang="en-US" sz="2000" dirty="0">
              <a:latin typeface="Malgun Gothic"/>
              <a:ea typeface="Malgun Gothic"/>
              <a:cs typeface="+mn-lt"/>
            </a:endParaRPr>
          </a:p>
          <a:p>
            <a:r>
              <a:rPr lang="ko-KR" altLang="en-US" sz="2000" dirty="0">
                <a:latin typeface="Malgun Gothic"/>
                <a:ea typeface="Malgun Gothic"/>
                <a:cs typeface="+mn-lt"/>
              </a:rPr>
              <a:t>문제 해결을 돕고자 디지털 포렌식과 최신 </a:t>
            </a:r>
            <a:r>
              <a:rPr lang="ko-KR" altLang="en-US" sz="2000" dirty="0" err="1">
                <a:latin typeface="Malgun Gothic"/>
                <a:ea typeface="Malgun Gothic"/>
                <a:cs typeface="+mn-lt"/>
              </a:rPr>
              <a:t>머신러닝</a:t>
            </a:r>
            <a:r>
              <a:rPr lang="ko-KR" altLang="en-US" sz="2000" dirty="0">
                <a:latin typeface="Malgun Gothic"/>
                <a:ea typeface="Malgun Gothic"/>
                <a:cs typeface="+mn-lt"/>
              </a:rPr>
              <a:t> 기술을 활용하여 방대하고 혼재되어 있는 디스크 이미지 내에서 문서 파일을 자동으로 수집하고 그 텍스트 정보를 추출하여, 텍스트의 내용 유사성에 기반하여 범죄와 관련된 정보를 빠르게 식별하는 데 도움을 줄 수 있는 알고리즘과 응용 프로그램을 개발하는 것을 본 연구의 목적으로 한다.</a:t>
            </a:r>
          </a:p>
          <a:p>
            <a:r>
              <a:rPr lang="ko-KR" altLang="en-US" sz="2000" dirty="0">
                <a:latin typeface="Malgun Gothic"/>
                <a:ea typeface="Malgun Gothic"/>
                <a:cs typeface="+mn-lt"/>
              </a:rPr>
              <a:t>(결론) </a:t>
            </a:r>
            <a:r>
              <a:rPr lang="ko-KR" altLang="en-US" sz="2000" b="1" dirty="0">
                <a:latin typeface="Malgun Gothic"/>
                <a:ea typeface="Malgun Gothic"/>
                <a:cs typeface="+mn-lt"/>
              </a:rPr>
              <a:t>확보한 디스크 내 문서파일을 모두 수집하여 문서 내용별로 자동으로 군집화 하여 그 결과를 제공하는 방법론 및 도구 개발</a:t>
            </a:r>
            <a:r>
              <a:rPr lang="ko-KR" sz="2000" dirty="0">
                <a:latin typeface="Malgun Gothic"/>
                <a:ea typeface="Malgun Gothic"/>
                <a:cs typeface="+mn-lt"/>
              </a:rPr>
              <a:t> (</a:t>
            </a:r>
            <a:r>
              <a:rPr lang="ko-KR" altLang="en-US" sz="2000" dirty="0">
                <a:latin typeface="Malgun Gothic"/>
                <a:ea typeface="Malgun Gothic"/>
                <a:cs typeface="+mn-lt"/>
              </a:rPr>
              <a:t>디지털증거 수집에 활용</a:t>
            </a:r>
            <a:r>
              <a:rPr lang="ko-KR" sz="2000" dirty="0">
                <a:latin typeface="Malgun Gothic"/>
                <a:ea typeface="Malgun Gothic"/>
                <a:cs typeface="+mn-lt"/>
              </a:rPr>
              <a:t>)</a:t>
            </a:r>
            <a:endParaRPr lang="ko-KR" altLang="en-US" sz="200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16429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 Light"/>
              </a:rPr>
              <a:t>PREDICT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5738A2-0C8C-E51F-7734-375890FBB26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ea typeface="맑은 고딕"/>
                <a:cs typeface="Calibri"/>
              </a:rPr>
              <a:t>Train </a:t>
            </a:r>
            <a:r>
              <a:rPr lang="en-US" altLang="ko-KR" dirty="0" err="1">
                <a:ea typeface="맑은 고딕"/>
                <a:cs typeface="Calibri"/>
              </a:rPr>
              <a:t>dataset으로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fit한</a:t>
            </a:r>
            <a:r>
              <a:rPr lang="en-US" altLang="ko-KR" dirty="0">
                <a:ea typeface="맑은 고딕"/>
                <a:cs typeface="Calibri"/>
              </a:rPr>
              <a:t> TF-IDF </a:t>
            </a:r>
            <a:r>
              <a:rPr lang="en-US" altLang="ko-KR" dirty="0" err="1">
                <a:ea typeface="맑은 고딕"/>
                <a:cs typeface="Calibri"/>
              </a:rPr>
              <a:t>Vectorizer를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이용하여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br>
              <a:rPr lang="en-US" altLang="ko-KR" dirty="0">
                <a:ea typeface="맑은 고딕"/>
                <a:cs typeface="Calibri"/>
              </a:rPr>
            </a:br>
            <a:r>
              <a:rPr lang="en-US" altLang="ko-KR" dirty="0">
                <a:ea typeface="맑은 고딕"/>
                <a:cs typeface="Calibri"/>
              </a:rPr>
              <a:t>Test dataset Vectorizing</a:t>
            </a:r>
          </a:p>
        </p:txBody>
      </p:sp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43FBEC4-6B0F-928F-0C2E-57E4F5986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70" y="2700097"/>
            <a:ext cx="3399576" cy="1103212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8A5A41D-1B61-5905-E0A0-853C46209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710440"/>
            <a:ext cx="7413279" cy="3821199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E37AE6A-230A-B59F-3F53-34100BEA3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67" y="4805941"/>
            <a:ext cx="4425635" cy="147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59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 Light"/>
              </a:rPr>
              <a:t>PREDICT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5738A2-0C8C-E51F-7734-375890FBB26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ea typeface="맑은 고딕"/>
                <a:cs typeface="Calibri"/>
              </a:rPr>
              <a:t>evaluation을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위해</a:t>
            </a:r>
            <a:r>
              <a:rPr lang="en-US" altLang="ko-KR" dirty="0">
                <a:ea typeface="맑은 고딕"/>
                <a:cs typeface="Calibri"/>
              </a:rPr>
              <a:t> predicted </a:t>
            </a:r>
            <a:r>
              <a:rPr lang="en-US" altLang="ko-KR" dirty="0" err="1">
                <a:ea typeface="맑은 고딕"/>
                <a:cs typeface="Calibri"/>
              </a:rPr>
              <a:t>value와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실제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카테고리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비교</a:t>
            </a:r>
          </a:p>
        </p:txBody>
      </p:sp>
      <p:pic>
        <p:nvPicPr>
          <p:cNvPr id="4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6EB361C2-863A-053F-E374-980A0592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62" y="3136497"/>
            <a:ext cx="10778150" cy="299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38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 Light"/>
              </a:rPr>
              <a:t>PREDICT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5738A2-0C8C-E51F-7734-375890FBB26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ea typeface="맑은 고딕"/>
                <a:cs typeface="Calibri"/>
              </a:rPr>
              <a:t>evaluation을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위해</a:t>
            </a:r>
            <a:r>
              <a:rPr lang="en-US" altLang="ko-KR" dirty="0">
                <a:ea typeface="맑은 고딕"/>
                <a:cs typeface="Calibri"/>
              </a:rPr>
              <a:t> predicted </a:t>
            </a:r>
            <a:r>
              <a:rPr lang="en-US" altLang="ko-KR" dirty="0" err="1">
                <a:ea typeface="맑은 고딕"/>
                <a:cs typeface="Calibri"/>
              </a:rPr>
              <a:t>value와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실제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카테고리</a:t>
            </a:r>
            <a:r>
              <a:rPr lang="en-US" altLang="ko-KR">
                <a:ea typeface="맑은 고딕"/>
                <a:cs typeface="Calibri"/>
              </a:rPr>
              <a:t> 비교</a:t>
            </a:r>
            <a:endParaRPr lang="en-US" altLang="ko-KR" dirty="0">
              <a:ea typeface="맑은 고딕"/>
              <a:cs typeface="Calibri" panose="020F0502020204030204"/>
            </a:endParaRPr>
          </a:p>
        </p:txBody>
      </p:sp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286755B-5BD6-DF63-CB73-0E8BC599B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91" y="2304836"/>
            <a:ext cx="10053873" cy="449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91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 Light"/>
              </a:rPr>
              <a:t>PREDICT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5738A2-0C8C-E51F-7734-375890FBB26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ea typeface="맑은 고딕"/>
                <a:cs typeface="Calibri" panose="020F0502020204030204"/>
              </a:rPr>
              <a:t>다른</a:t>
            </a:r>
            <a:r>
              <a:rPr lang="en-US" altLang="ko-KR" dirty="0">
                <a:ea typeface="맑은 고딕"/>
                <a:cs typeface="Calibri" panose="020F0502020204030204"/>
              </a:rPr>
              <a:t> 예 (random seed = 2)</a:t>
            </a:r>
          </a:p>
        </p:txBody>
      </p:sp>
      <p:pic>
        <p:nvPicPr>
          <p:cNvPr id="4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C4FEAF1-D3EE-3EF3-075E-7EEDED00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687" y="2581603"/>
            <a:ext cx="9073081" cy="391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18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 Light"/>
              </a:rPr>
              <a:t>PREDICT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5738A2-0C8C-E51F-7734-375890FBB26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ea typeface="맑은 고딕"/>
                <a:cs typeface="Calibri" panose="020F0502020204030204"/>
              </a:rPr>
              <a:t>다른</a:t>
            </a:r>
            <a:r>
              <a:rPr lang="en-US" altLang="ko-KR" dirty="0">
                <a:ea typeface="맑은 고딕"/>
                <a:cs typeface="Calibri" panose="020F0502020204030204"/>
              </a:rPr>
              <a:t> 예 (random seed = 2)</a:t>
            </a:r>
          </a:p>
        </p:txBody>
      </p:sp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C3F8791-F8E8-9BAB-3496-AF31C823D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39" y="2425715"/>
            <a:ext cx="11162922" cy="420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37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 Light"/>
              </a:rPr>
              <a:t>PREDICT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5738A2-0C8C-E51F-7734-375890FBB26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ea typeface="맑은 고딕"/>
                <a:cs typeface="Calibri" panose="020F0502020204030204"/>
              </a:rPr>
              <a:t>다른</a:t>
            </a:r>
            <a:r>
              <a:rPr lang="en-US" altLang="ko-KR" dirty="0">
                <a:ea typeface="맑은 고딕"/>
                <a:cs typeface="Calibri" panose="020F0502020204030204"/>
              </a:rPr>
              <a:t> 예 (random seed = 2)</a:t>
            </a:r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B1183CF-78E1-8F39-439A-E47357558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72" y="2483207"/>
            <a:ext cx="9586110" cy="418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20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 Light"/>
              </a:rPr>
              <a:t>PREDICT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5738A2-0C8C-E51F-7734-375890FBB26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ea typeface="맑은 고딕"/>
                <a:cs typeface="Calibri" panose="020F0502020204030204"/>
              </a:rPr>
              <a:t>다른</a:t>
            </a:r>
            <a:r>
              <a:rPr lang="en-US" altLang="ko-KR" dirty="0">
                <a:ea typeface="맑은 고딕"/>
                <a:cs typeface="Calibri" panose="020F0502020204030204"/>
              </a:rPr>
              <a:t> 예 (random seed = 1)</a:t>
            </a:r>
          </a:p>
        </p:txBody>
      </p:sp>
      <p:pic>
        <p:nvPicPr>
          <p:cNvPr id="4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BE029EC-6EF5-EA63-3DC7-EA39262B1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003" y="2339421"/>
            <a:ext cx="9865695" cy="43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24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 Light"/>
              </a:rPr>
              <a:t>PREDICT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5738A2-0C8C-E51F-7734-375890FBB26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ea typeface="맑은 고딕"/>
                <a:cs typeface="Calibri" panose="020F0502020204030204"/>
              </a:rPr>
              <a:t>다른</a:t>
            </a:r>
            <a:r>
              <a:rPr lang="en-US" altLang="ko-KR" dirty="0">
                <a:ea typeface="맑은 고딕"/>
                <a:cs typeface="Calibri" panose="020F0502020204030204"/>
              </a:rPr>
              <a:t> 예 (random seed = 1)</a:t>
            </a:r>
          </a:p>
        </p:txBody>
      </p:sp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F6A5135-A6F1-82DA-7BC1-FD60C480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97" y="2455720"/>
            <a:ext cx="10763061" cy="4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41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 Light"/>
              </a:rPr>
              <a:t>PREDICT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5738A2-0C8C-E51F-7734-375890FBB26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ea typeface="맑은 고딕"/>
                <a:cs typeface="Calibri" panose="020F0502020204030204"/>
              </a:rPr>
              <a:t>다른</a:t>
            </a:r>
            <a:r>
              <a:rPr lang="en-US" altLang="ko-KR" dirty="0">
                <a:ea typeface="맑은 고딕"/>
                <a:cs typeface="Calibri" panose="020F0502020204030204"/>
              </a:rPr>
              <a:t> 예 (random seed = 1)</a:t>
            </a:r>
          </a:p>
        </p:txBody>
      </p:sp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BB554C7-FC53-A984-0BD0-03558E82F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61" y="2487174"/>
            <a:ext cx="9563477" cy="413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38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6D154-355D-6717-9997-9A7D63968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  <a:cs typeface="Calibri Light"/>
              </a:rPr>
              <a:t>Evaluating</a:t>
            </a:r>
            <a:r>
              <a:rPr lang="ko-KR" altLang="en-US" dirty="0">
                <a:ea typeface="맑은 고딕"/>
                <a:cs typeface="Calibri Light"/>
              </a:rPr>
              <a:t> </a:t>
            </a:r>
            <a:r>
              <a:rPr lang="ko-KR" altLang="en-US" dirty="0" err="1">
                <a:ea typeface="맑은 고딕"/>
                <a:cs typeface="Calibri Light"/>
              </a:rPr>
              <a:t>my</a:t>
            </a:r>
            <a:r>
              <a:rPr lang="ko-KR" altLang="en-US" dirty="0">
                <a:ea typeface="맑은 고딕"/>
                <a:cs typeface="Calibri Light"/>
              </a:rPr>
              <a:t> </a:t>
            </a:r>
            <a:r>
              <a:rPr lang="ko-KR" altLang="en-US" dirty="0" err="1">
                <a:ea typeface="맑은 고딕"/>
                <a:cs typeface="Calibri Light"/>
              </a:rPr>
              <a:t>previous</a:t>
            </a:r>
            <a:r>
              <a:rPr lang="ko-KR" altLang="en-US" dirty="0">
                <a:ea typeface="맑은 고딕"/>
                <a:cs typeface="Calibri Light"/>
              </a:rPr>
              <a:t> </a:t>
            </a:r>
            <a:r>
              <a:rPr lang="ko-KR" altLang="en-US" dirty="0" err="1">
                <a:ea typeface="맑은 고딕"/>
                <a:cs typeface="Calibri Light"/>
              </a:rPr>
              <a:t>plans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293E36B-2BDE-4562-E8C7-036353688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solidFill>
                  <a:srgbClr val="0000FF"/>
                </a:solidFill>
                <a:ea typeface="+mn-lt"/>
                <a:cs typeface="+mn-lt"/>
              </a:rPr>
              <a:t>TF-IDF </a:t>
            </a:r>
            <a:r>
              <a:rPr lang="en-US" err="1">
                <a:solidFill>
                  <a:srgbClr val="0000FF"/>
                </a:solidFill>
                <a:ea typeface="+mn-lt"/>
                <a:cs typeface="+mn-lt"/>
              </a:rPr>
              <a:t>전처리</a:t>
            </a:r>
            <a:r>
              <a:rPr lang="en-US" dirty="0">
                <a:solidFill>
                  <a:srgbClr val="0000FF"/>
                </a:solidFill>
                <a:ea typeface="+mn-lt"/>
                <a:cs typeface="+mn-lt"/>
              </a:rPr>
              <a:t> (word tokenize, extracting nouns) </a:t>
            </a:r>
            <a:endParaRPr lang="ko-KR" altLang="en-US">
              <a:solidFill>
                <a:srgbClr val="0000FF"/>
              </a:solidFill>
              <a:ea typeface="맑은 고딕"/>
              <a:cs typeface="Calibri" panose="020F0502020204030204"/>
            </a:endParaRPr>
          </a:p>
          <a:p>
            <a:pPr>
              <a:buNone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2.   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IDEC, DEC 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클러스터링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적용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+ α 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>
              <a:buNone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3.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  </a:t>
            </a:r>
            <a:r>
              <a:rPr lang="ko-KR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WordPiece</a:t>
            </a:r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Tokenization</a:t>
            </a:r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before</a:t>
            </a:r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BERT ,</a:t>
            </a:r>
            <a:b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</a:b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</a:t>
            </a:r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Feature</a:t>
            </a:r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Extraction</a:t>
            </a:r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&amp; </a:t>
            </a:r>
            <a:r>
              <a:rPr lang="ko-KR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Normalization</a:t>
            </a:r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after</a:t>
            </a:r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BERT (</a:t>
            </a:r>
            <a:r>
              <a:rPr lang="ko-KR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for</a:t>
            </a:r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Clustering</a:t>
            </a:r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</a:t>
            </a:r>
            <a:endParaRPr lang="ko-KR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>
              <a:buNone/>
            </a:pPr>
            <a:r>
              <a:rPr lang="ko-KR" dirty="0">
                <a:solidFill>
                  <a:srgbClr val="0000FF"/>
                </a:solidFill>
                <a:ea typeface="+mn-lt"/>
                <a:cs typeface="+mn-lt"/>
              </a:rPr>
              <a:t>4.   다른 데이터셋에 적용(AG_NEWS, </a:t>
            </a:r>
            <a:r>
              <a:rPr lang="ko-KR" dirty="0" err="1">
                <a:solidFill>
                  <a:srgbClr val="0000FF"/>
                </a:solidFill>
                <a:ea typeface="+mn-lt"/>
                <a:cs typeface="+mn-lt"/>
              </a:rPr>
              <a:t>Yahoo!Answers</a:t>
            </a:r>
            <a:r>
              <a:rPr lang="ko-KR" dirty="0">
                <a:solidFill>
                  <a:srgbClr val="0000FF"/>
                </a:solidFill>
                <a:ea typeface="+mn-lt"/>
                <a:cs typeface="+mn-lt"/>
              </a:rPr>
              <a:t> 등)</a:t>
            </a:r>
            <a:endParaRPr lang="ko-KR" dirty="0">
              <a:solidFill>
                <a:srgbClr val="0000FF"/>
              </a:solidFill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063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6D154-355D-6717-9997-9A7D63968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  <a:cs typeface="Calibri Light"/>
              </a:rPr>
              <a:t>Previous</a:t>
            </a:r>
            <a:r>
              <a:rPr lang="ko-KR" altLang="en-US" dirty="0">
                <a:ea typeface="맑은 고딕"/>
                <a:cs typeface="Calibri Light"/>
              </a:rPr>
              <a:t> </a:t>
            </a:r>
            <a:r>
              <a:rPr lang="ko-KR" altLang="en-US" dirty="0" err="1">
                <a:ea typeface="맑은 고딕"/>
                <a:cs typeface="Calibri Light"/>
              </a:rPr>
              <a:t>Work</a:t>
            </a:r>
            <a:endParaRPr lang="ko-KR" altLang="en-US" dirty="0" err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71A0F6-8546-649E-1191-33E8C936B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  <a:cs typeface="Calibri"/>
              </a:rPr>
              <a:t>문서파일 확장자 텍스트 추출</a:t>
            </a:r>
            <a:endParaRPr lang="ko-KR" sz="2400" dirty="0">
              <a:solidFill>
                <a:schemeClr val="tx1">
                  <a:lumMod val="50000"/>
                  <a:lumOff val="50000"/>
                </a:schemeClr>
              </a:solidFill>
              <a:latin typeface="Malgun Gothic"/>
              <a:ea typeface="Malgun Gothic"/>
              <a:cs typeface="+mn-lt"/>
            </a:endParaRPr>
          </a:p>
          <a:p>
            <a:pPr lvl="1"/>
            <a:r>
              <a:rPr 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참조 논문 : </a:t>
            </a:r>
            <a:r>
              <a:rPr 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유병영</a:t>
            </a:r>
            <a:r>
              <a:rPr 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, 이상진, “디지털 포렌식 조사를 위한 문서 필터 도구 개발”, 고려대학교 석사논문, 2011 </a:t>
            </a:r>
            <a:endParaRPr lang="ko-KR" sz="1400">
              <a:solidFill>
                <a:schemeClr val="tx1">
                  <a:lumMod val="50000"/>
                  <a:lumOff val="50000"/>
                </a:schemeClr>
              </a:solidFill>
              <a:latin typeface="Malgun Gothic"/>
              <a:ea typeface="Malgun Gothic"/>
              <a:cs typeface="+mn-lt"/>
            </a:endParaRPr>
          </a:p>
          <a:p>
            <a:pPr marL="514350" indent="-514350">
              <a:buAutoNum type="arabicPeriod"/>
            </a:pPr>
            <a:endParaRPr lang="ko-KR" sz="2400" dirty="0">
              <a:solidFill>
                <a:schemeClr val="tx1">
                  <a:lumMod val="50000"/>
                  <a:lumOff val="50000"/>
                </a:schemeClr>
              </a:solidFill>
              <a:latin typeface="Malgun Gothic"/>
              <a:ea typeface="Malgun Gothic"/>
              <a:cs typeface="+mn-lt"/>
            </a:endParaRPr>
          </a:p>
          <a:p>
            <a:pPr marL="514350" indent="-514350">
              <a:buAutoNum type="arabicPeriod"/>
            </a:pPr>
            <a:r>
              <a:rPr 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  <a:cs typeface="Calibri"/>
              </a:rPr>
              <a:t>BERT를</a:t>
            </a:r>
            <a:r>
              <a:rPr 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  <a:cs typeface="Calibri"/>
              </a:rPr>
              <a:t> 활용한 주제별 문서 군집화</a:t>
            </a:r>
            <a:endParaRPr lang="en-US" sz="2400">
              <a:solidFill>
                <a:schemeClr val="tx1">
                  <a:lumMod val="50000"/>
                  <a:lumOff val="50000"/>
                </a:schemeClr>
              </a:solidFill>
              <a:latin typeface="Malgun Gothic"/>
              <a:ea typeface="Malgun Gothic"/>
              <a:cs typeface="+mn-lt"/>
            </a:endParaRPr>
          </a:p>
          <a:p>
            <a:pPr lvl="1"/>
            <a:r>
              <a:rPr 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참조 논문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+mn-lt"/>
              </a:rPr>
              <a:t>:</a:t>
            </a:r>
            <a:r>
              <a:rPr 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+mn-lt"/>
              </a:rPr>
              <a:t>Alvin</a:t>
            </a:r>
            <a:r>
              <a:rPr 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+mn-lt"/>
              </a:rPr>
              <a:t>Subakti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+mn-lt"/>
              </a:rPr>
              <a:t> 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+mn-lt"/>
              </a:rPr>
              <a:t>etal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+mn-lt"/>
              </a:rPr>
              <a:t>,</a:t>
            </a:r>
            <a:r>
              <a:rPr 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 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+mn-lt"/>
              </a:rPr>
              <a:t>The</a:t>
            </a:r>
            <a:r>
              <a:rPr 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+mn-lt"/>
              </a:rPr>
              <a:t>performance</a:t>
            </a:r>
            <a:r>
              <a:rPr 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+mn-lt"/>
              </a:rPr>
              <a:t>of</a:t>
            </a:r>
            <a:r>
              <a:rPr 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+mn-lt"/>
              </a:rPr>
              <a:t>BERT</a:t>
            </a:r>
            <a:r>
              <a:rPr 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+mn-lt"/>
              </a:rPr>
              <a:t>as</a:t>
            </a:r>
            <a:r>
              <a:rPr 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+mn-lt"/>
              </a:rPr>
              <a:t>data</a:t>
            </a:r>
            <a:r>
              <a:rPr 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+mn-lt"/>
              </a:rPr>
              <a:t>representation</a:t>
            </a:r>
            <a:r>
              <a:rPr 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+mn-lt"/>
              </a:rPr>
              <a:t>of</a:t>
            </a:r>
            <a:r>
              <a:rPr 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+mn-lt"/>
              </a:rPr>
              <a:t>text</a:t>
            </a:r>
            <a:r>
              <a:rPr 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+mn-lt"/>
              </a:rPr>
              <a:t>clustering</a:t>
            </a:r>
            <a:r>
              <a:rPr 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+mn-lt"/>
              </a:rPr>
              <a:t>,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+mn-lt"/>
              </a:rPr>
              <a:t>Journal</a:t>
            </a:r>
            <a:r>
              <a:rPr 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+mn-lt"/>
              </a:rPr>
              <a:t>of</a:t>
            </a:r>
            <a:r>
              <a:rPr 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+mn-lt"/>
              </a:rPr>
              <a:t>Big</a:t>
            </a:r>
            <a:r>
              <a:rPr 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+mn-lt"/>
              </a:rPr>
              <a:t>Data,</a:t>
            </a:r>
            <a:r>
              <a:rPr 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+mn-lt"/>
              </a:rPr>
              <a:t>2022</a:t>
            </a:r>
            <a:r>
              <a:rPr 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 </a:t>
            </a:r>
            <a:endParaRPr lang="ko-KR" sz="1400" dirty="0">
              <a:solidFill>
                <a:schemeClr val="tx1">
                  <a:lumMod val="50000"/>
                  <a:lumOff val="50000"/>
                </a:schemeClr>
              </a:solidFill>
              <a:latin typeface="Malgun Gothic"/>
              <a:ea typeface="Malgun Gothic"/>
              <a:cs typeface="+mn-lt"/>
            </a:endParaRPr>
          </a:p>
          <a:p>
            <a:pPr lvl="1"/>
            <a:endParaRPr lang="ko-KR" sz="2000" dirty="0">
              <a:solidFill>
                <a:srgbClr val="000000"/>
              </a:solidFill>
              <a:latin typeface="Arial"/>
              <a:ea typeface="Malgun Gothic"/>
              <a:cs typeface="Arial"/>
            </a:endParaRPr>
          </a:p>
          <a:p>
            <a:pPr marL="514350" indent="-514350">
              <a:buAutoNum type="arabicPeriod"/>
            </a:pPr>
            <a:r>
              <a:rPr 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Malgun Gothic"/>
                <a:cs typeface="Arial"/>
              </a:rPr>
              <a:t>기계학습을 활용한 문서 군집화 구현 및 실험 1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Malgun Gothic"/>
              <a:cs typeface="Arial"/>
            </a:endParaRPr>
          </a:p>
          <a:p>
            <a:pPr lvl="1"/>
            <a:endParaRPr lang="ko-KR" altLang="en-US" sz="2000" dirty="0">
              <a:latin typeface="Arial"/>
              <a:ea typeface="Malgun Gothic"/>
              <a:cs typeface="Arial"/>
            </a:endParaRPr>
          </a:p>
          <a:p>
            <a:pPr marL="514350" indent="-514350">
              <a:buAutoNum type="arabicPeriod"/>
            </a:pPr>
            <a:r>
              <a:rPr lang="ko-KR" sz="2400" dirty="0">
                <a:latin typeface="Arial"/>
                <a:ea typeface="Malgun Gothic"/>
                <a:cs typeface="Arial"/>
              </a:rPr>
              <a:t>기계학습을 활용한 문서 군집화 구현 및 실험 </a:t>
            </a:r>
            <a:r>
              <a:rPr lang="en-US" altLang="ko-KR" sz="2400" dirty="0">
                <a:latin typeface="Arial"/>
                <a:ea typeface="Malgun Gothic"/>
                <a:cs typeface="Arial"/>
              </a:rPr>
              <a:t>2</a:t>
            </a:r>
          </a:p>
          <a:p>
            <a:pPr lvl="1"/>
            <a:r>
              <a:rPr lang="ko-KR" sz="1200" dirty="0">
                <a:latin typeface="Arial"/>
                <a:ea typeface="Malgun Gothic"/>
                <a:cs typeface="Arial"/>
              </a:rPr>
              <a:t>참조 </a:t>
            </a:r>
            <a:r>
              <a:rPr lang="en-US" altLang="ko-KR" sz="1200" dirty="0">
                <a:latin typeface="Arial"/>
                <a:ea typeface="Malgun Gothic"/>
                <a:cs typeface="Arial"/>
              </a:rPr>
              <a:t>1</a:t>
            </a:r>
            <a:r>
              <a:rPr lang="ko-KR" sz="1200" dirty="0">
                <a:latin typeface="Arial"/>
                <a:ea typeface="Malgun Gothic"/>
                <a:cs typeface="Arial"/>
              </a:rPr>
              <a:t> </a:t>
            </a:r>
            <a:r>
              <a:rPr lang="en-US" altLang="ko-KR" sz="1200" dirty="0">
                <a:latin typeface="Arial"/>
                <a:ea typeface="Malgun Gothic"/>
                <a:cs typeface="Arial"/>
              </a:rPr>
              <a:t>: SCKIT-LEARN, "Clustering text documents using k-means"</a:t>
            </a:r>
            <a:br>
              <a:rPr lang="en-US" altLang="ko-KR" sz="1200" dirty="0">
                <a:latin typeface="Arial"/>
                <a:ea typeface="Malgun Gothic"/>
                <a:cs typeface="Arial"/>
              </a:rPr>
            </a:br>
            <a:r>
              <a:rPr lang="en-US" altLang="ko-KR" sz="1200" dirty="0">
                <a:latin typeface="Arial"/>
                <a:ea typeface="Malgun Gothic"/>
                <a:cs typeface="Arial"/>
              </a:rPr>
              <a:t>(https://scikit-learn.org/stable/auto_examples/text/plot_document_clustering.html)</a:t>
            </a:r>
          </a:p>
          <a:p>
            <a:pPr lvl="1"/>
            <a:endParaRPr lang="en-US" altLang="ko-KR" sz="2000" dirty="0">
              <a:latin typeface="Malgun Gothic"/>
              <a:ea typeface="Malgun Gothic"/>
              <a:cs typeface="+mn-lt"/>
            </a:endParaRPr>
          </a:p>
          <a:p>
            <a:pPr marL="0" indent="0">
              <a:buNone/>
            </a:pPr>
            <a:endParaRPr lang="ko-KR" altLang="en-US" sz="2400" dirty="0"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5205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6D154-355D-6717-9997-9A7D63968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 Light"/>
              </a:rPr>
              <a:t>Future </a:t>
            </a:r>
            <a:r>
              <a:rPr lang="ko-KR" altLang="en-US" dirty="0" err="1">
                <a:ea typeface="맑은 고딕"/>
                <a:cs typeface="Calibri Light"/>
              </a:rPr>
              <a:t>Work</a:t>
            </a:r>
            <a:endParaRPr lang="ko-KR" altLang="en-US" dirty="0" err="1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293E36B-2BDE-4562-E8C7-036353688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dirty="0">
                <a:ea typeface="맑은 고딕"/>
                <a:cs typeface="Calibri"/>
              </a:rPr>
              <a:t>1.   TF-IDF </a:t>
            </a:r>
            <a:r>
              <a:rPr lang="ko-KR" altLang="en-US" dirty="0" err="1">
                <a:ea typeface="맑은 고딕"/>
                <a:cs typeface="Calibri"/>
              </a:rPr>
              <a:t>Vectorizing</a:t>
            </a:r>
            <a:r>
              <a:rPr lang="ko-KR" altLang="en-US" dirty="0">
                <a:ea typeface="맑은 고딕"/>
                <a:cs typeface="Calibri"/>
              </a:rPr>
              <a:t>, </a:t>
            </a:r>
            <a:r>
              <a:rPr lang="ko-KR" altLang="en-US" dirty="0" err="1">
                <a:ea typeface="맑은 고딕"/>
                <a:cs typeface="Calibri"/>
              </a:rPr>
              <a:t>KMeans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Clustering</a:t>
            </a:r>
            <a:r>
              <a:rPr lang="ko-KR" altLang="en-US" dirty="0">
                <a:ea typeface="맑은 고딕"/>
                <a:cs typeface="Calibri"/>
              </a:rPr>
              <a:t> 사이에 LSA 차원축소 삽입</a:t>
            </a:r>
            <a:endParaRPr lang="ko-KR" altLang="en-US" dirty="0" err="1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EB0B9-BC37-99DC-A3B3-09C09C99FE81}"/>
              </a:ext>
            </a:extLst>
          </p:cNvPr>
          <p:cNvSpPr txBox="1"/>
          <p:nvPr/>
        </p:nvSpPr>
        <p:spPr>
          <a:xfrm>
            <a:off x="8151393" y="6306552"/>
            <a:ext cx="385010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Malgun Gothic"/>
                <a:ea typeface="Malgun Gothic"/>
                <a:cs typeface="Calibri"/>
              </a:rPr>
              <a:t>&lt;--</a:t>
            </a:r>
            <a:br>
              <a:rPr lang="ko-KR" altLang="en-US" sz="1200" dirty="0">
                <a:latin typeface="Malgun Gothic"/>
                <a:ea typeface="Malgun Gothic"/>
                <a:cs typeface="Calibri"/>
              </a:rPr>
            </a:br>
            <a:r>
              <a:rPr lang="ko-KR" sz="1200" dirty="0">
                <a:latin typeface="Malgun Gothic"/>
                <a:ea typeface="Malgun Gothic"/>
                <a:cs typeface="+mn-lt"/>
              </a:rPr>
              <a:t>https://heekangpark.github.io/nlp/huggingface-bert</a:t>
            </a:r>
            <a:endParaRPr lang="ko-KR" altLang="en-US" sz="1200">
              <a:latin typeface="Malgun Gothic"/>
              <a:ea typeface="Malgun Gothic"/>
              <a:cs typeface="Calibri"/>
            </a:endParaRPr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DE6AE3F-8064-4963-CFC7-22D633B36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92" y="2627704"/>
            <a:ext cx="7781216" cy="39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75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6D154-355D-6717-9997-9A7D63968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 Light"/>
              </a:rPr>
              <a:t>Future </a:t>
            </a:r>
            <a:r>
              <a:rPr lang="ko-KR" altLang="en-US" dirty="0" err="1">
                <a:ea typeface="맑은 고딕"/>
                <a:cs typeface="Calibri Light"/>
              </a:rPr>
              <a:t>Work</a:t>
            </a:r>
            <a:endParaRPr lang="ko-KR" altLang="en-US" dirty="0" err="1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293E36B-2BDE-4562-E8C7-036353688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dirty="0">
                <a:ea typeface="맑은 고딕"/>
                <a:cs typeface="Calibri"/>
              </a:rPr>
              <a:t>2.   DEC 클러스터링 적용 + </a:t>
            </a:r>
            <a:r>
              <a:rPr lang="ko-KR" dirty="0">
                <a:ea typeface="+mn-lt"/>
                <a:cs typeface="+mn-lt"/>
              </a:rPr>
              <a:t>α</a:t>
            </a:r>
            <a:endParaRPr lang="ko-KR" altLang="en-US" dirty="0">
              <a:cs typeface="Calibri" panose="020F0502020204030204"/>
            </a:endParaRPr>
          </a:p>
        </p:txBody>
      </p:sp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23B61AB-D180-7CD7-10D0-4A3786AA9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020" y="2271081"/>
            <a:ext cx="7382664" cy="443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02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6D154-355D-6717-9997-9A7D63968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 Light"/>
              </a:rPr>
              <a:t>Future </a:t>
            </a:r>
            <a:r>
              <a:rPr lang="ko-KR" altLang="en-US" dirty="0" err="1">
                <a:ea typeface="맑은 고딕"/>
                <a:cs typeface="Calibri Light"/>
              </a:rPr>
              <a:t>Work</a:t>
            </a:r>
            <a:endParaRPr lang="ko-KR" altLang="en-US" dirty="0" err="1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293E36B-2BDE-4562-E8C7-036353688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dirty="0">
                <a:ea typeface="맑은 고딕"/>
                <a:cs typeface="Calibri"/>
              </a:rPr>
              <a:t>3.   </a:t>
            </a:r>
            <a:r>
              <a:rPr lang="ko-KR" altLang="en-US" dirty="0" err="1">
                <a:ea typeface="맑은 고딕"/>
                <a:cs typeface="Calibri"/>
              </a:rPr>
              <a:t>Clustering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with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b="1" dirty="0">
                <a:ea typeface="맑은 고딕"/>
                <a:cs typeface="Calibri"/>
              </a:rPr>
              <a:t>BERT </a:t>
            </a:r>
            <a:r>
              <a:rPr lang="ko-KR" altLang="en-US" b="1" dirty="0" err="1">
                <a:ea typeface="맑은 고딕"/>
                <a:cs typeface="Calibri" panose="020F0502020204030204"/>
              </a:rPr>
              <a:t>tokenizer</a:t>
            </a:r>
            <a:endParaRPr lang="ko-KR" altLang="en-US" b="1" dirty="0">
              <a:ea typeface="맑은 고딕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EB0B9-BC37-99DC-A3B3-09C09C99FE81}"/>
              </a:ext>
            </a:extLst>
          </p:cNvPr>
          <p:cNvSpPr txBox="1"/>
          <p:nvPr/>
        </p:nvSpPr>
        <p:spPr>
          <a:xfrm>
            <a:off x="8151393" y="6306552"/>
            <a:ext cx="385010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Malgun Gothic"/>
                <a:ea typeface="Malgun Gothic"/>
                <a:cs typeface="Calibri"/>
              </a:rPr>
              <a:t>&lt;--</a:t>
            </a:r>
            <a:br>
              <a:rPr lang="ko-KR" altLang="en-US" sz="1200" dirty="0">
                <a:latin typeface="Malgun Gothic"/>
                <a:ea typeface="Malgun Gothic"/>
                <a:cs typeface="Calibri"/>
              </a:rPr>
            </a:br>
            <a:r>
              <a:rPr lang="ko-KR" sz="1200" dirty="0">
                <a:latin typeface="Malgun Gothic"/>
                <a:ea typeface="Malgun Gothic"/>
                <a:cs typeface="+mn-lt"/>
              </a:rPr>
              <a:t>https://heekangpark.github.io/nlp/huggingface-bert</a:t>
            </a:r>
            <a:endParaRPr lang="ko-KR" altLang="en-US" sz="1200">
              <a:latin typeface="Malgun Gothic"/>
              <a:ea typeface="Malgun Gothic"/>
              <a:cs typeface="Calibri"/>
            </a:endParaRPr>
          </a:p>
        </p:txBody>
      </p:sp>
      <p:pic>
        <p:nvPicPr>
          <p:cNvPr id="3" name="그림 3" descr="텍스트, 수생 조류, 스크린샷이(가) 표시된 사진&#10;&#10;자동 생성된 설명">
            <a:extLst>
              <a:ext uri="{FF2B5EF4-FFF2-40B4-BE49-F238E27FC236}">
                <a16:creationId xmlns:a16="http://schemas.microsoft.com/office/drawing/2014/main" id="{2C646D24-3E47-552B-302A-186C81FC1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0" y="2519270"/>
            <a:ext cx="6968836" cy="2191012"/>
          </a:xfrm>
          <a:prstGeom prst="rect">
            <a:avLst/>
          </a:prstGeom>
        </p:spPr>
      </p:pic>
      <p:pic>
        <p:nvPicPr>
          <p:cNvPr id="4" name="그림 5">
            <a:extLst>
              <a:ext uri="{FF2B5EF4-FFF2-40B4-BE49-F238E27FC236}">
                <a16:creationId xmlns:a16="http://schemas.microsoft.com/office/drawing/2014/main" id="{ADC6E152-8BAA-BD0D-B245-2C0A18BCB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284" y="3890171"/>
            <a:ext cx="6968836" cy="22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88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 Light"/>
              </a:rPr>
              <a:t>DATASET LOAD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6DAA6E-8C3A-66EB-4C34-4D9D5A535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데이터셋 로드 (20NewsGroups -&gt; </a:t>
            </a:r>
            <a:r>
              <a:rPr lang="ko-KR" altLang="en-US" dirty="0" err="1">
                <a:ea typeface="맑은 고딕"/>
                <a:cs typeface="Calibri"/>
              </a:rPr>
              <a:t>AGNews</a:t>
            </a:r>
            <a:r>
              <a:rPr lang="ko-KR" altLang="en-US" dirty="0">
                <a:ea typeface="맑은 고딕"/>
                <a:cs typeface="Calibri"/>
              </a:rPr>
              <a:t>)</a:t>
            </a:r>
            <a:endParaRPr lang="ko-KR" altLang="en-US" dirty="0"/>
          </a:p>
        </p:txBody>
      </p: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E782054-69DE-440D-0D5C-B0D9A41F8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61" b="19702"/>
          <a:stretch/>
        </p:blipFill>
        <p:spPr>
          <a:xfrm>
            <a:off x="1615171" y="5191586"/>
            <a:ext cx="10393399" cy="55127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70E05B8-B31C-78FF-07E5-94ED0B2C6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" b="56694"/>
          <a:stretch/>
        </p:blipFill>
        <p:spPr>
          <a:xfrm>
            <a:off x="255468" y="2514890"/>
            <a:ext cx="9842653" cy="23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06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+mj-lt"/>
                <a:cs typeface="+mj-lt"/>
              </a:rPr>
              <a:t>PREPROCESSING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6DAA6E-8C3A-66EB-4C34-4D9D5A535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다양한 </a:t>
            </a:r>
            <a:r>
              <a:rPr lang="ko-KR" altLang="en-US" dirty="0" err="1">
                <a:ea typeface="맑은 고딕"/>
                <a:cs typeface="Calibri"/>
              </a:rPr>
              <a:t>tokenizing</a:t>
            </a:r>
            <a:r>
              <a:rPr lang="ko-KR" altLang="en-US" dirty="0">
                <a:ea typeface="맑은 고딕"/>
                <a:cs typeface="Calibri"/>
              </a:rPr>
              <a:t> 시도 (</a:t>
            </a:r>
            <a:r>
              <a:rPr lang="ko-KR" altLang="en-US" dirty="0" err="1">
                <a:ea typeface="맑은 고딕"/>
                <a:cs typeface="Calibri"/>
              </a:rPr>
              <a:t>space</a:t>
            </a:r>
            <a:r>
              <a:rPr lang="ko-KR" altLang="en-US" dirty="0">
                <a:ea typeface="맑은 고딕"/>
                <a:cs typeface="Calibri"/>
              </a:rPr>
              <a:t> / </a:t>
            </a:r>
            <a:r>
              <a:rPr lang="ko-KR" altLang="en-US" dirty="0" err="1">
                <a:ea typeface="맑은 고딕"/>
                <a:cs typeface="Calibri"/>
              </a:rPr>
              <a:t>torch</a:t>
            </a:r>
            <a:r>
              <a:rPr lang="ko-KR" altLang="en-US" dirty="0">
                <a:ea typeface="맑은 고딕"/>
                <a:cs typeface="Calibri"/>
              </a:rPr>
              <a:t> / </a:t>
            </a:r>
            <a:r>
              <a:rPr lang="ko-KR" altLang="en-US" dirty="0" err="1">
                <a:ea typeface="맑은 고딕"/>
                <a:cs typeface="Calibri"/>
              </a:rPr>
              <a:t>nltk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tokenize</a:t>
            </a:r>
            <a:r>
              <a:rPr lang="ko-KR" altLang="en-US" dirty="0">
                <a:ea typeface="맑은 고딕"/>
                <a:cs typeface="Calibri"/>
              </a:rPr>
              <a:t>)</a:t>
            </a:r>
          </a:p>
        </p:txBody>
      </p: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E782054-69DE-440D-0D5C-B0D9A41F8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60" r="77" b="-138"/>
          <a:stretch/>
        </p:blipFill>
        <p:spPr>
          <a:xfrm>
            <a:off x="-339181" y="2369144"/>
            <a:ext cx="7565489" cy="2310425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25ED0F9-25F9-EC4F-318B-41A16477AE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75" b="55288"/>
          <a:stretch/>
        </p:blipFill>
        <p:spPr>
          <a:xfrm>
            <a:off x="2174340" y="4747831"/>
            <a:ext cx="8492162" cy="2159055"/>
          </a:xfrm>
          <a:prstGeom prst="rect">
            <a:avLst/>
          </a:prstGeom>
        </p:spPr>
      </p:pic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376FD5E-3703-C6A5-5329-E0CC66CCC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90" r="-275" b="-481"/>
          <a:stretch/>
        </p:blipFill>
        <p:spPr>
          <a:xfrm>
            <a:off x="5690103" y="3023900"/>
            <a:ext cx="6809727" cy="220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99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 Light"/>
              </a:rPr>
              <a:t>TF-IDF</a:t>
            </a:r>
            <a:endParaRPr 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CA1616E-C2FB-46DA-E660-CFD1DF82C4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ea typeface="맑은 고딕"/>
              </a:rPr>
              <a:t>TF-IDF </a:t>
            </a:r>
            <a:r>
              <a:rPr lang="en-US" altLang="ko-KR" dirty="0" err="1">
                <a:ea typeface="맑은 고딕"/>
              </a:rPr>
              <a:t>특징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추출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테스트</a:t>
            </a:r>
            <a:endParaRPr lang="ko-KR" dirty="0" err="1">
              <a:ea typeface="맑은 고딕"/>
              <a:cs typeface="Calibri"/>
            </a:endParaRPr>
          </a:p>
        </p:txBody>
      </p:sp>
      <p:pic>
        <p:nvPicPr>
          <p:cNvPr id="7" name="그림 7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584D8311-5C7B-8376-DE82-BDC43B299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95" y="2489058"/>
            <a:ext cx="8152645" cy="418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7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 Light"/>
              </a:rPr>
              <a:t>TF-IDF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CA1616E-C2FB-46DA-E660-CFD1DF82C4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ea typeface="맑은 고딕"/>
              </a:rPr>
              <a:t>테스트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결과</a:t>
            </a:r>
            <a:r>
              <a:rPr lang="en-US" altLang="ko-KR" dirty="0">
                <a:ea typeface="맑은 고딕"/>
              </a:rPr>
              <a:t>: </a:t>
            </a:r>
            <a:r>
              <a:rPr lang="en-US" altLang="ko-KR" dirty="0" err="1">
                <a:ea typeface="맑은 고딕"/>
              </a:rPr>
              <a:t>추가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전처리가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필요할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것으로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보임</a:t>
            </a:r>
            <a:endParaRPr lang="en-US" altLang="ko-KR" dirty="0">
              <a:ea typeface="맑은 고딕"/>
              <a:cs typeface="Calibri"/>
            </a:endParaRPr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D6C2EE1-5781-4825-93BF-3BC8DA4F3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486328"/>
            <a:ext cx="9465397" cy="4193978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3A7F3DC-EE97-BCE8-29F9-088E01D64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529" y="4091641"/>
            <a:ext cx="9246605" cy="164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7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PREPROCESSING</a:t>
            </a:r>
            <a:endParaRPr lang="ko-KR" dirty="0">
              <a:ea typeface="맑은 고딕"/>
              <a:cs typeface="Calibri Light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CA1616E-C2FB-46DA-E660-CFD1DF82C44C}"/>
              </a:ext>
            </a:extLst>
          </p:cNvPr>
          <p:cNvSpPr txBox="1">
            <a:spLocks/>
          </p:cNvSpPr>
          <p:nvPr/>
        </p:nvSpPr>
        <p:spPr>
          <a:xfrm>
            <a:off x="258828" y="18004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err="1">
                <a:ea typeface="맑은 고딕"/>
                <a:cs typeface="Calibri"/>
              </a:rPr>
              <a:t>전처리</a:t>
            </a:r>
            <a:endParaRPr lang="en-US" altLang="ko-KR" dirty="0" err="1">
              <a:ea typeface="맑은 고딕"/>
              <a:cs typeface="Calibri"/>
            </a:endParaRPr>
          </a:p>
          <a:p>
            <a:pPr lvl="1"/>
            <a:r>
              <a:rPr lang="en-US" altLang="ko-KR" dirty="0">
                <a:ea typeface="맑은 고딕"/>
                <a:cs typeface="Calibri"/>
              </a:rPr>
              <a:t>torch tokenize</a:t>
            </a:r>
          </a:p>
          <a:p>
            <a:pPr lvl="1"/>
            <a:r>
              <a:rPr lang="en-US" altLang="ko-KR" dirty="0">
                <a:ea typeface="맑은 고딕"/>
                <a:cs typeface="Calibri"/>
              </a:rPr>
              <a:t>porter stemmer</a:t>
            </a:r>
          </a:p>
          <a:p>
            <a:pPr lvl="1"/>
            <a:r>
              <a:rPr lang="en-US" altLang="ko-KR" dirty="0">
                <a:ea typeface="맑은 고딕"/>
                <a:cs typeface="Calibri"/>
              </a:rPr>
              <a:t>delete </a:t>
            </a:r>
            <a:r>
              <a:rPr lang="en-US" altLang="ko-KR" dirty="0" err="1">
                <a:ea typeface="맑은 고딕"/>
                <a:cs typeface="Calibri"/>
              </a:rPr>
              <a:t>stopwords</a:t>
            </a:r>
            <a:endParaRPr lang="en-US" altLang="ko-KR" dirty="0">
              <a:ea typeface="맑은 고딕"/>
              <a:cs typeface="Calibri"/>
            </a:endParaRPr>
          </a:p>
          <a:p>
            <a:pPr lvl="1"/>
            <a:r>
              <a:rPr lang="en-US" altLang="ko-KR" dirty="0">
                <a:ea typeface="맑은 고딕"/>
                <a:cs typeface="Calibri"/>
              </a:rPr>
              <a:t>delete non-words</a:t>
            </a:r>
          </a:p>
        </p:txBody>
      </p:sp>
      <p:pic>
        <p:nvPicPr>
          <p:cNvPr id="5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71571BD-F37E-2267-63A4-AA5187691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91" y="1713405"/>
            <a:ext cx="8401615" cy="489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0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955F-162B-CC34-2928-8F0206D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 Light"/>
              </a:rPr>
              <a:t>TF-IDF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CA1616E-C2FB-46DA-E660-CFD1DF82C4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ea typeface="맑은 고딕"/>
                <a:cs typeface="Calibri"/>
              </a:rPr>
              <a:t>TF-IDF Vectorizing</a:t>
            </a:r>
            <a:endParaRPr lang="ko-KR" dirty="0">
              <a:ea typeface="맑은 고딕"/>
              <a:cs typeface="Calibri"/>
            </a:endParaRPr>
          </a:p>
        </p:txBody>
      </p:sp>
      <p:pic>
        <p:nvPicPr>
          <p:cNvPr id="5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69A4893-6CA5-32C7-FC97-FCAFA82B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96" y="2422738"/>
            <a:ext cx="10352737" cy="40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47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135FC512143CE48B5E8E10248C6DE65" ma:contentTypeVersion="5" ma:contentTypeDescription="새 문서를 만듭니다." ma:contentTypeScope="" ma:versionID="d907084f97865e3f3a46e64f0aba3145">
  <xsd:schema xmlns:xsd="http://www.w3.org/2001/XMLSchema" xmlns:xs="http://www.w3.org/2001/XMLSchema" xmlns:p="http://schemas.microsoft.com/office/2006/metadata/properties" xmlns:ns2="1e586c12-bbf7-4a2c-a76b-9c5e377ce5aa" targetNamespace="http://schemas.microsoft.com/office/2006/metadata/properties" ma:root="true" ma:fieldsID="ba3f3d977647e9a914753c5e34305f73" ns2:_="">
    <xsd:import namespace="1e586c12-bbf7-4a2c-a76b-9c5e377ce5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586c12-bbf7-4a2c-a76b-9c5e377ce5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EA643F-7614-4A96-A28D-C0742580010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37ECF9D-9F5F-4C47-92D9-2B10A87454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641B3E-733A-4F29-B0F4-7A2F596778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586c12-bbf7-4a2c-a76b-9c5e377ce5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와이드스크린</PresentationFormat>
  <Paragraphs>0</Paragraphs>
  <Slides>32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theme</vt:lpstr>
      <vt:lpstr>기계학습을 활용한 문서 군집화 구현 및 실험 2</vt:lpstr>
      <vt:lpstr>Abstract</vt:lpstr>
      <vt:lpstr>Previous Work</vt:lpstr>
      <vt:lpstr>DATASET LOAD</vt:lpstr>
      <vt:lpstr>PREPROCESSING</vt:lpstr>
      <vt:lpstr>TF-IDF</vt:lpstr>
      <vt:lpstr>TF-IDF</vt:lpstr>
      <vt:lpstr>PREPROCESSING</vt:lpstr>
      <vt:lpstr>TF-IDF</vt:lpstr>
      <vt:lpstr>TF-IDF</vt:lpstr>
      <vt:lpstr>TF-IDF</vt:lpstr>
      <vt:lpstr>KMeans</vt:lpstr>
      <vt:lpstr>KMeans</vt:lpstr>
      <vt:lpstr>KMeans</vt:lpstr>
      <vt:lpstr>KMeans</vt:lpstr>
      <vt:lpstr>KMeans</vt:lpstr>
      <vt:lpstr>KMeans</vt:lpstr>
      <vt:lpstr>KMeans</vt:lpstr>
      <vt:lpstr>KMeans</vt:lpstr>
      <vt:lpstr>PREDICT</vt:lpstr>
      <vt:lpstr>PREDICT</vt:lpstr>
      <vt:lpstr>PREDICT</vt:lpstr>
      <vt:lpstr>PREDICT</vt:lpstr>
      <vt:lpstr>PREDICT</vt:lpstr>
      <vt:lpstr>PREDICT</vt:lpstr>
      <vt:lpstr>PREDICT</vt:lpstr>
      <vt:lpstr>PREDICT</vt:lpstr>
      <vt:lpstr>PREDICT</vt:lpstr>
      <vt:lpstr>Evaluating my previous plans</vt:lpstr>
      <vt:lpstr>Future Work</vt:lpstr>
      <vt:lpstr>Future Work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939</cp:revision>
  <dcterms:created xsi:type="dcterms:W3CDTF">2013-07-15T20:26:40Z</dcterms:created>
  <dcterms:modified xsi:type="dcterms:W3CDTF">2023-05-08T07:59:05Z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0x010100C135FC512143CE48B5E8E10248C6DE65</vt:lpwstr>
  </property>
</Properties>
</file>